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</p:sldMasterIdLst>
  <p:sldIdLst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2ABD8B-F122-465E-9763-EBC791B61079}" v="203" dt="2023-03-16T18:36:05.084"/>
    <p1510:client id="{E8F81785-18CF-444C-9554-A94D107F910C}" v="88" dt="2023-03-16T17:24:43.5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784DA-E3E0-4099-8BC4-1813584CD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415" y="800100"/>
            <a:ext cx="8447314" cy="3314694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1BD63B-9405-4E42-9E2F-07573F9B15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6415" y="4909459"/>
            <a:ext cx="8292874" cy="914395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8D03A-9A11-476C-B52A-593F3C019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0168-EB40-45AF-89A1-87DE0A55FFC6}" type="datetime1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50CD1-7906-4885-9A4D-B764220DD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ECA96-1AD5-41FE-AB5C-68ABD6522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09E39A-DA3F-4BDC-A89A-6545C1DD3721}"/>
              </a:ext>
            </a:extLst>
          </p:cNvPr>
          <p:cNvCxnSpPr>
            <a:cxnSpLocks/>
          </p:cNvCxnSpPr>
          <p:nvPr/>
        </p:nvCxnSpPr>
        <p:spPr>
          <a:xfrm>
            <a:off x="360154" y="4602664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106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BA68A5-A7C7-4D91-AB95-6E0B6FFD87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F93EBF-655A-4373-ADBE-9606BFA94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439"/>
            <a:ext cx="9485160" cy="1282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F2994-4D2E-43BB-9D9B-117ED94AB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91757"/>
            <a:ext cx="9485163" cy="3706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28926-9DF1-4A3E-8B81-2191D6F75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2" y="6140304"/>
            <a:ext cx="3154896" cy="287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300" baseline="0">
                <a:solidFill>
                  <a:schemeClr val="accent1"/>
                </a:solidFill>
              </a:defRPr>
            </a:lvl1pPr>
          </a:lstStyle>
          <a:p>
            <a:fld id="{CFBEA57F-793F-4683-BD8A-741FD4B89154}" type="datetime1">
              <a:rPr lang="en-US" smtClean="0"/>
              <a:t>3/16/2023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1BD4F-CE83-48A3-9683-19CF03C0A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233562" y="25785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 cap="all" spc="300" baseline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94939-09B3-4A6E-88F8-4D923A56D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21701" y="5672706"/>
            <a:ext cx="951908" cy="7546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4051E3-92B2-42FC-BB3D-372E4A614439}"/>
              </a:ext>
            </a:extLst>
          </p:cNvPr>
          <p:cNvSpPr/>
          <p:nvPr/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425084-C97A-4C25-AE47-DDECF2DD3ABC}"/>
              </a:ext>
            </a:extLst>
          </p:cNvPr>
          <p:cNvCxnSpPr>
            <a:cxnSpLocks/>
          </p:cNvCxnSpPr>
          <p:nvPr/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A478A1-0B34-4F2B-88FA-CF47551E5DF9}"/>
              </a:ext>
            </a:extLst>
          </p:cNvPr>
          <p:cNvCxnSpPr>
            <a:cxnSpLocks/>
          </p:cNvCxnSpPr>
          <p:nvPr/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343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4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BBDDCC-0358-4EDD-9820-287B1D8FD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B3B5E1-901E-49C0-9F76-B48432DE9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1024" y="860615"/>
            <a:ext cx="4973746" cy="3426107"/>
          </a:xfrm>
        </p:spPr>
        <p:txBody>
          <a:bodyPr anchor="t">
            <a:normAutofit/>
          </a:bodyPr>
          <a:lstStyle/>
          <a:p>
            <a:r>
              <a:rPr lang="ru-RU" sz="4100" b="1">
                <a:latin typeface="Times New Roman"/>
                <a:ea typeface="+mj-lt"/>
                <a:cs typeface="+mj-lt"/>
              </a:rPr>
              <a:t>«Роль экспериментальной деятельности в познавательном развитии ребёнка»</a:t>
            </a:r>
            <a:endParaRPr lang="ru-RU" sz="4100">
              <a:latin typeface="Times New Roman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1203" y="4293083"/>
            <a:ext cx="5234797" cy="21122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1600" b="1" dirty="0">
                <a:solidFill>
                  <a:srgbClr val="FFC000"/>
                </a:solidFill>
                <a:latin typeface="Times New Roman"/>
                <a:cs typeface="Times New Roman"/>
              </a:rPr>
              <a:t>                                 Никогда не теряй,</a:t>
            </a:r>
          </a:p>
          <a:p>
            <a:pPr>
              <a:lnSpc>
                <a:spcPct val="90000"/>
              </a:lnSpc>
            </a:pPr>
            <a:r>
              <a:rPr lang="ru-RU" sz="1600" b="1" dirty="0">
                <a:solidFill>
                  <a:srgbClr val="FFC000"/>
                </a:solidFill>
                <a:latin typeface="Times New Roman"/>
                <a:cs typeface="Times New Roman"/>
              </a:rPr>
              <a:t>                            Не теряй своей мечты</a:t>
            </a:r>
          </a:p>
          <a:p>
            <a:pPr>
              <a:lnSpc>
                <a:spcPct val="90000"/>
              </a:lnSpc>
            </a:pPr>
            <a:r>
              <a:rPr lang="ru-RU" sz="1600" b="1" dirty="0">
                <a:solidFill>
                  <a:srgbClr val="FFC000"/>
                </a:solidFill>
                <a:latin typeface="Times New Roman"/>
                <a:cs typeface="Times New Roman"/>
              </a:rPr>
              <a:t>                          Твёрдо верь, твёрдо знай:</a:t>
            </a:r>
          </a:p>
          <a:p>
            <a:pPr>
              <a:lnSpc>
                <a:spcPct val="90000"/>
              </a:lnSpc>
            </a:pPr>
            <a:r>
              <a:rPr lang="ru-RU" sz="1600" b="1" dirty="0">
                <a:solidFill>
                  <a:srgbClr val="FFC000"/>
                </a:solidFill>
                <a:latin typeface="Times New Roman"/>
                <a:cs typeface="Times New Roman"/>
              </a:rPr>
              <a:t>                           Всё на свете можешь ты!</a:t>
            </a:r>
          </a:p>
          <a:p>
            <a:pPr>
              <a:lnSpc>
                <a:spcPct val="90000"/>
              </a:lnSpc>
            </a:pPr>
            <a:endParaRPr lang="ru-RU" sz="1600" b="1" dirty="0">
              <a:solidFill>
                <a:srgbClr val="FFC000"/>
              </a:solidFill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r>
              <a:rPr lang="ru-RU" sz="1600" b="1" dirty="0">
                <a:solidFill>
                  <a:srgbClr val="FFC000"/>
                </a:solidFill>
                <a:latin typeface="Times New Roman"/>
                <a:cs typeface="Times New Roman"/>
              </a:rPr>
              <a:t>        </a:t>
            </a:r>
            <a:r>
              <a:rPr lang="ru-RU" sz="1600" b="1" dirty="0">
                <a:solidFill>
                  <a:schemeClr val="tx1"/>
                </a:solidFill>
                <a:latin typeface="Times New Roman"/>
                <a:cs typeface="Times New Roman"/>
              </a:rPr>
              <a:t>Подготовила: Магомедова Эльза </a:t>
            </a:r>
            <a:r>
              <a:rPr lang="ru-RU" sz="1600" b="1" dirty="0" err="1">
                <a:solidFill>
                  <a:schemeClr val="tx1"/>
                </a:solidFill>
                <a:latin typeface="Times New Roman"/>
                <a:cs typeface="Times New Roman"/>
              </a:rPr>
              <a:t>Исмаиловна</a:t>
            </a:r>
            <a:endParaRPr lang="ru-RU" sz="16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4" name="Рисунок 4" descr="Изображение выглядит как стол, человек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5AE52638-0031-56E7-E4F4-DA3AFE1331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749"/>
          <a:stretch/>
        </p:blipFill>
        <p:spPr>
          <a:xfrm>
            <a:off x="6430020" y="334926"/>
            <a:ext cx="4316610" cy="571250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BE31AC6-E383-4D2B-9A24-69EEE084D5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1666" y="334928"/>
            <a:ext cx="11462589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49F475-10BF-4E7D-9BE8-5329BCAFE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1666" y="4991100"/>
            <a:ext cx="607723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D089E2-CEA3-48C4-9094-610D00D94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21E947D-525D-4D2A-B0C3-E1BFCA606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1666" y="6047437"/>
            <a:ext cx="103849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215D2F7-CC29-40CD-9AC4-5D39731FF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459" y="334921"/>
            <a:ext cx="0" cy="571251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18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C2EA9D8C-1944-FFD1-4190-FE846876B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43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47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человек, молодой, повязка на глаз, зрелище&#10;&#10;Автоматически созданное описание">
            <a:extLst>
              <a:ext uri="{FF2B5EF4-FFF2-40B4-BE49-F238E27FC236}">
                <a16:creationId xmlns:a16="http://schemas.microsoft.com/office/drawing/2014/main" id="{504814FA-D224-61D3-C256-1D4231AEB2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6395" b="6396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2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1CD456-5517-F943-C934-5C077D874EE8}"/>
              </a:ext>
            </a:extLst>
          </p:cNvPr>
          <p:cNvSpPr txBox="1"/>
          <p:nvPr/>
        </p:nvSpPr>
        <p:spPr>
          <a:xfrm>
            <a:off x="838200" y="2004446"/>
            <a:ext cx="10515600" cy="417689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i="1" dirty="0">
                <a:solidFill>
                  <a:srgbClr val="FFFFFF"/>
                </a:solidFill>
              </a:rPr>
              <a:t>                                                       </a:t>
            </a:r>
            <a:r>
              <a:rPr lang="en-US" sz="2800" b="1" i="1" dirty="0" err="1">
                <a:solidFill>
                  <a:srgbClr val="FFFFFF"/>
                </a:solidFill>
                <a:latin typeface="Times New Roman"/>
                <a:cs typeface="Times New Roman"/>
              </a:rPr>
              <a:t>Вопросы</a:t>
            </a:r>
            <a:r>
              <a:rPr lang="en-US" sz="2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FFFFFF"/>
                </a:solidFill>
                <a:latin typeface="Times New Roman"/>
                <a:cs typeface="Times New Roman"/>
              </a:rPr>
              <a:t>от</a:t>
            </a:r>
            <a:r>
              <a:rPr lang="en-US" sz="2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FFFFFF"/>
                </a:solidFill>
                <a:latin typeface="Times New Roman"/>
                <a:cs typeface="Times New Roman"/>
              </a:rPr>
              <a:t>детей</a:t>
            </a:r>
            <a:r>
              <a:rPr lang="en-US" sz="2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lang="en-US"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 </a:t>
            </a:r>
            <a:endParaRPr lang="ru-RU" sz="2800" b="1">
              <a:latin typeface="Times New Roman"/>
              <a:cs typeface="Times New Roman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i="1" dirty="0" err="1">
                <a:solidFill>
                  <a:srgbClr val="FFFFFF"/>
                </a:solidFill>
                <a:latin typeface="Times New Roman"/>
                <a:cs typeface="Times New Roman"/>
              </a:rPr>
              <a:t>Как</a:t>
            </a:r>
            <a:r>
              <a:rPr lang="en-US" sz="2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FFFFFF"/>
                </a:solidFill>
                <a:latin typeface="Times New Roman"/>
                <a:cs typeface="Times New Roman"/>
              </a:rPr>
              <a:t>достать</a:t>
            </a:r>
            <a:r>
              <a:rPr lang="en-US" sz="2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FFFFFF"/>
                </a:solidFill>
                <a:latin typeface="Times New Roman"/>
                <a:cs typeface="Times New Roman"/>
              </a:rPr>
              <a:t>ключ</a:t>
            </a:r>
            <a:r>
              <a:rPr lang="en-US" sz="2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FFFFFF"/>
                </a:solidFill>
                <a:latin typeface="Times New Roman"/>
                <a:cs typeface="Times New Roman"/>
              </a:rPr>
              <a:t>из</a:t>
            </a:r>
            <a:r>
              <a:rPr lang="en-US" sz="2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FFFFFF"/>
                </a:solidFill>
                <a:latin typeface="Times New Roman"/>
                <a:cs typeface="Times New Roman"/>
              </a:rPr>
              <a:t>стакана</a:t>
            </a:r>
            <a:r>
              <a:rPr lang="en-US" sz="2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2800" b="1" i="1" dirty="0" err="1">
                <a:solidFill>
                  <a:srgbClr val="FFFFFF"/>
                </a:solidFill>
                <a:latin typeface="Times New Roman"/>
                <a:cs typeface="Times New Roman"/>
              </a:rPr>
              <a:t>не</a:t>
            </a:r>
            <a:r>
              <a:rPr lang="en-US" sz="2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FFFFFF"/>
                </a:solidFill>
                <a:latin typeface="Times New Roman"/>
                <a:cs typeface="Times New Roman"/>
              </a:rPr>
              <a:t>намочив</a:t>
            </a:r>
            <a:r>
              <a:rPr lang="en-US" sz="2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FFFFFF"/>
                </a:solidFill>
                <a:latin typeface="Times New Roman"/>
                <a:cs typeface="Times New Roman"/>
              </a:rPr>
              <a:t>рук</a:t>
            </a:r>
            <a:r>
              <a:rPr lang="en-US" sz="2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r>
              <a:rPr lang="en-US"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i="1" dirty="0" err="1">
                <a:solidFill>
                  <a:srgbClr val="FFFFFF"/>
                </a:solidFill>
                <a:latin typeface="Times New Roman"/>
                <a:cs typeface="Times New Roman"/>
              </a:rPr>
              <a:t>Почему</a:t>
            </a:r>
            <a:r>
              <a:rPr lang="en-US" sz="2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FFFFFF"/>
                </a:solidFill>
                <a:latin typeface="Times New Roman"/>
                <a:cs typeface="Times New Roman"/>
              </a:rPr>
              <a:t>кусок</a:t>
            </a:r>
            <a:r>
              <a:rPr lang="en-US" sz="2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FFFFFF"/>
                </a:solidFill>
                <a:latin typeface="Times New Roman"/>
                <a:cs typeface="Times New Roman"/>
              </a:rPr>
              <a:t>пластилина</a:t>
            </a:r>
            <a:r>
              <a:rPr lang="en-US" sz="2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FFFFFF"/>
                </a:solidFill>
                <a:latin typeface="Times New Roman"/>
                <a:cs typeface="Times New Roman"/>
              </a:rPr>
              <a:t>тонет</a:t>
            </a:r>
            <a:r>
              <a:rPr lang="en-US" sz="2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, а </a:t>
            </a:r>
            <a:r>
              <a:rPr lang="en-US" sz="2800" b="1" i="1" dirty="0" err="1">
                <a:solidFill>
                  <a:srgbClr val="FFFFFF"/>
                </a:solidFill>
                <a:latin typeface="Times New Roman"/>
                <a:cs typeface="Times New Roman"/>
              </a:rPr>
              <a:t>лодка</a:t>
            </a:r>
            <a:r>
              <a:rPr lang="en-US" sz="2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FFFFFF"/>
                </a:solidFill>
                <a:latin typeface="Times New Roman"/>
                <a:cs typeface="Times New Roman"/>
              </a:rPr>
              <a:t>из</a:t>
            </a:r>
            <a:r>
              <a:rPr lang="en-US" sz="2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FFFFFF"/>
                </a:solidFill>
                <a:latin typeface="Times New Roman"/>
                <a:cs typeface="Times New Roman"/>
              </a:rPr>
              <a:t>пластилина</a:t>
            </a:r>
            <a:r>
              <a:rPr lang="en-US" sz="2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FFFFFF"/>
                </a:solidFill>
                <a:latin typeface="Times New Roman"/>
                <a:cs typeface="Times New Roman"/>
              </a:rPr>
              <a:t>нет</a:t>
            </a:r>
            <a:r>
              <a:rPr lang="en-US" sz="2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r>
              <a:rPr lang="en-US"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i="1" dirty="0" err="1">
                <a:solidFill>
                  <a:srgbClr val="FFFFFF"/>
                </a:solidFill>
                <a:latin typeface="Times New Roman"/>
                <a:cs typeface="Times New Roman"/>
              </a:rPr>
              <a:t>Как</a:t>
            </a:r>
            <a:r>
              <a:rPr lang="en-US" sz="2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FFFFFF"/>
                </a:solidFill>
                <a:latin typeface="Times New Roman"/>
                <a:cs typeface="Times New Roman"/>
              </a:rPr>
              <a:t>бумажные</a:t>
            </a:r>
            <a:r>
              <a:rPr lang="en-US" sz="2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FFFFFF"/>
                </a:solidFill>
                <a:latin typeface="Times New Roman"/>
                <a:cs typeface="Times New Roman"/>
              </a:rPr>
              <a:t>цветы</a:t>
            </a:r>
            <a:r>
              <a:rPr lang="en-US" sz="2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FFFFFF"/>
                </a:solidFill>
                <a:latin typeface="Times New Roman"/>
                <a:cs typeface="Times New Roman"/>
              </a:rPr>
              <a:t>распускаются</a:t>
            </a:r>
            <a:r>
              <a:rPr lang="en-US" sz="2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FFFFFF"/>
                </a:solidFill>
                <a:latin typeface="Times New Roman"/>
                <a:cs typeface="Times New Roman"/>
              </a:rPr>
              <a:t>на</a:t>
            </a:r>
            <a:r>
              <a:rPr lang="en-US" sz="2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FFFFFF"/>
                </a:solidFill>
                <a:latin typeface="Times New Roman"/>
                <a:cs typeface="Times New Roman"/>
              </a:rPr>
              <a:t>воде</a:t>
            </a:r>
            <a:r>
              <a:rPr lang="en-US" sz="2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r>
              <a:rPr lang="en-US"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075562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FA1A85-3701-5C75-D447-48E73104C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Опыт №1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6" descr="Изображение выглядит как металлоизделия, шестерня&#10;&#10;Автоматически созданное описание">
            <a:extLst>
              <a:ext uri="{FF2B5EF4-FFF2-40B4-BE49-F238E27FC236}">
                <a16:creationId xmlns:a16="http://schemas.microsoft.com/office/drawing/2014/main" id="{0786A43F-BF92-DB71-FC07-B3A4922963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24356" y="2642616"/>
            <a:ext cx="3605784" cy="3605784"/>
          </a:xfrm>
          <a:prstGeom prst="rect">
            <a:avLst/>
          </a:prstGeom>
        </p:spPr>
      </p:pic>
      <p:pic>
        <p:nvPicPr>
          <p:cNvPr id="5" name="Рисунок 5" descr="Изображение выглядит как небо, вода, контейнер, стекло&#10;&#10;Автоматически созданное описание">
            <a:extLst>
              <a:ext uri="{FF2B5EF4-FFF2-40B4-BE49-F238E27FC236}">
                <a16:creationId xmlns:a16="http://schemas.microsoft.com/office/drawing/2014/main" id="{ADA66B07-E51A-1EAF-E7CF-627DE61B02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350588" y="2642616"/>
            <a:ext cx="5422231" cy="36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01506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C2D6DD8-FAD6-401D-9DE6-71DD04C9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2" name="Color">
              <a:extLst>
                <a:ext uri="{FF2B5EF4-FFF2-40B4-BE49-F238E27FC236}">
                  <a16:creationId xmlns:a16="http://schemas.microsoft.com/office/drawing/2014/main" id="{1BAD33E9-3181-4B0F-B82D-384777D81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CF64871D-491F-4731-8BF2-391FF2F067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FC92804F-9260-6FD1-7099-5EE2BAFDC5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29" r="1" b="15816"/>
          <a:stretch/>
        </p:blipFill>
        <p:spPr>
          <a:xfrm>
            <a:off x="643130" y="598259"/>
            <a:ext cx="10889442" cy="568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057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BFE3D5-4AEF-9BDC-FF91-7AD03EDBD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419600"/>
            <a:ext cx="10908792" cy="12039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Опыт №2</a:t>
            </a:r>
          </a:p>
        </p:txBody>
      </p:sp>
      <p:pic>
        <p:nvPicPr>
          <p:cNvPr id="5" name="Рисунок 5" descr="Изображение выглядит как в помещении, зеленый, канцтовары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D5DC9CBA-0358-27BC-2618-9CAA433D38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43" r="2818" b="1"/>
          <a:stretch/>
        </p:blipFill>
        <p:spPr>
          <a:xfrm>
            <a:off x="6" y="-11"/>
            <a:ext cx="6095994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6" name="Рисунок 6" descr="Изображение выглядит как розовый, красный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8E89A901-25A1-D092-52BA-9D69B9D80E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3762" r="-3" b="5804"/>
          <a:stretch/>
        </p:blipFill>
        <p:spPr>
          <a:xfrm>
            <a:off x="6019800" y="12"/>
            <a:ext cx="6172195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28C31856-6ABF-41FD-B683-B06E5FFF9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8439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3160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33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BB6A7D66-6CBB-B00F-1A74-F79BFD3A7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70955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A4F3AC-E310-1FFF-7FE6-A5F7B6495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Опыт №3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6" descr="Изображение выглядит как стол, кружка, напиток, алкоголь&#10;&#10;Автоматически созданное описание">
            <a:extLst>
              <a:ext uri="{FF2B5EF4-FFF2-40B4-BE49-F238E27FC236}">
                <a16:creationId xmlns:a16="http://schemas.microsoft.com/office/drawing/2014/main" id="{AFB948F3-09C6-E185-2BA0-31232EF3D1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7259" y="2642616"/>
            <a:ext cx="4839978" cy="3605784"/>
          </a:xfrm>
          <a:prstGeom prst="rect">
            <a:avLst/>
          </a:prstGeom>
        </p:spPr>
      </p:pic>
      <p:pic>
        <p:nvPicPr>
          <p:cNvPr id="5" name="Рисунок 5" descr="Изображение выглядит как в помещении, часы, иглокожие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5A11E4B7-C219-2849-236E-759547826F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360742" y="2642616"/>
            <a:ext cx="5401923" cy="36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463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89FF33A-D758-5E03-0777-32B6849B1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 sz="2100">
                <a:solidFill>
                  <a:srgbClr val="FFFFFF"/>
                </a:solidFill>
                <a:ea typeface="+mj-lt"/>
                <a:cs typeface="+mj-lt"/>
              </a:rPr>
              <a:t>Сгибая бумагу, мы создаем излом и уменьшаем в этом месте ее толщину. А при соприкосновении с водой бутоны начинают раскрываться. Это потому, что вода  проникает в самые маленькие пустые пространства  бумаги и заполняет их. Бумага набухает, изломы на ней распрямляются от центра к лепесткам и цветы раскрываются. 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Рисунок 8" descr="Изображение выглядит как на открытом воздухе, вода&#10;&#10;Автоматически созданное описание">
            <a:extLst>
              <a:ext uri="{FF2B5EF4-FFF2-40B4-BE49-F238E27FC236}">
                <a16:creationId xmlns:a16="http://schemas.microsoft.com/office/drawing/2014/main" id="{DF2D3DE9-AAD8-164E-D724-1B1CA41F7E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7308" y="794219"/>
            <a:ext cx="6906491" cy="5179868"/>
          </a:xfrm>
        </p:spPr>
      </p:pic>
    </p:spTree>
    <p:extLst>
      <p:ext uri="{BB962C8B-B14F-4D97-AF65-F5344CB8AC3E}">
        <p14:creationId xmlns:p14="http://schemas.microsoft.com/office/powerpoint/2010/main" val="118989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пузырь, небо, микроскоп&#10;&#10;Автоматически созданное описание">
            <a:extLst>
              <a:ext uri="{FF2B5EF4-FFF2-40B4-BE49-F238E27FC236}">
                <a16:creationId xmlns:a16="http://schemas.microsoft.com/office/drawing/2014/main" id="{2E27DC27-99A6-F5AD-25C1-95C39CF9C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6" b="132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82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пузырь, противомоскитная сетка, колпак&#10;&#10;Автоматически созданное описание">
            <a:extLst>
              <a:ext uri="{FF2B5EF4-FFF2-40B4-BE49-F238E27FC236}">
                <a16:creationId xmlns:a16="http://schemas.microsoft.com/office/drawing/2014/main" id="{14923CC2-0ADC-12F1-8466-97493F6B8C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583" r="-1" b="-1"/>
          <a:stretch/>
        </p:blipFill>
        <p:spPr>
          <a:xfrm>
            <a:off x="838200" y="233807"/>
            <a:ext cx="10468866" cy="58887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1B124F-2CE2-0935-1F94-A7E2A1A4CBC2}"/>
              </a:ext>
            </a:extLst>
          </p:cNvPr>
          <p:cNvSpPr txBox="1"/>
          <p:nvPr/>
        </p:nvSpPr>
        <p:spPr>
          <a:xfrm>
            <a:off x="783398" y="3426827"/>
            <a:ext cx="4073139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/>
                <a:ea typeface="+mn-lt"/>
                <a:cs typeface="+mn-lt"/>
              </a:rPr>
              <a:t>Мы пускаем пузыри, в воздухе летят они.</a:t>
            </a:r>
            <a:br>
              <a:rPr lang="ru-RU" sz="2400" b="1" dirty="0">
                <a:solidFill>
                  <a:srgbClr val="C00000"/>
                </a:solidFill>
                <a:latin typeface="Times New Roman"/>
                <a:ea typeface="+mn-lt"/>
                <a:cs typeface="+mn-lt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/>
                <a:ea typeface="+mn-lt"/>
                <a:cs typeface="+mn-lt"/>
              </a:rPr>
              <a:t>Открылся нам сейчас секрет,</a:t>
            </a:r>
            <a:br>
              <a:rPr lang="ru-RU" sz="2400" b="1" dirty="0">
                <a:solidFill>
                  <a:srgbClr val="C00000"/>
                </a:solidFill>
                <a:latin typeface="Times New Roman"/>
                <a:ea typeface="+mn-lt"/>
                <a:cs typeface="+mn-lt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/>
                <a:ea typeface="+mn-lt"/>
                <a:cs typeface="+mn-lt"/>
              </a:rPr>
              <a:t>Как детский организовать эксперимент.</a:t>
            </a:r>
          </a:p>
        </p:txBody>
      </p:sp>
      <p:pic>
        <p:nvPicPr>
          <p:cNvPr id="4" name="Музыка мыльных пузырей. Music bubbles. (256  kbps)">
            <a:hlinkClick r:id="" action="ppaction://media"/>
            <a:extLst>
              <a:ext uri="{FF2B5EF4-FFF2-40B4-BE49-F238E27FC236}">
                <a16:creationId xmlns:a16="http://schemas.microsoft.com/office/drawing/2014/main" id="{EEA3AD5D-A902-E703-DFE3-7FD29A4319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705" y="5982479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215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D4324E-27C1-287B-DBB3-65D8498AD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ru-RU" sz="5600" b="1" dirty="0">
                <a:solidFill>
                  <a:srgbClr val="C00000"/>
                </a:solidFill>
                <a:cs typeface="Calibri Light"/>
              </a:rPr>
              <a:t>Цель:</a:t>
            </a:r>
            <a:endParaRPr lang="ru-RU" sz="5600" b="1" dirty="0">
              <a:solidFill>
                <a:srgbClr val="C0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B824FF74-AD47-733A-D92E-5F3F0CEC09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001" b="2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3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BFBA13-3FD0-A933-12D4-37F5F9C81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5149" y="2990818"/>
            <a:ext cx="5029559" cy="28851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3200" dirty="0">
                <a:solidFill>
                  <a:srgbClr val="FF0000">
                    <a:alpha val="80000"/>
                  </a:srgbClr>
                </a:solidFill>
                <a:latin typeface="Times New Roman"/>
                <a:ea typeface="+mn-lt"/>
                <a:cs typeface="+mn-lt"/>
              </a:rPr>
              <a:t>Показать педагогам какую роль имеет экспериментирование в познавательном развитии  ребенка.</a:t>
            </a:r>
          </a:p>
          <a:p>
            <a:endParaRPr lang="ru-RU" sz="2000">
              <a:solidFill>
                <a:schemeClr val="tx1">
                  <a:alpha val="80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17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9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324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D1D8088-559A-46A5-A801-CDF0B9476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3E2E96F-17F7-4C8C-BDF1-6BB90A0C1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2380868"/>
            <a:ext cx="11982332" cy="2087795"/>
            <a:chOff x="143163" y="5763486"/>
            <a:chExt cx="11982332" cy="73955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46BD00C-9313-4A22-94F7-3875A46C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EAF30D0-AA67-427C-9938-A2C8A9B5D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763C1166-8016-8B80-4AC6-4361F02EE3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46" b="23609"/>
          <a:stretch/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398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08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AA1DDB22-1E7D-31BC-C0F5-DCFCBF5A0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773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766D36-1E56-DB07-B731-C5A5EF2A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  <a:cs typeface="Calibri Light"/>
              </a:rPr>
              <a:t>Задачи: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сидящий, в помещении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7F848DBA-5A0D-FCF4-B0AE-787C9BD0B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925" y="511293"/>
            <a:ext cx="3441894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3E206137-2BC3-71B7-84A1-62606E50B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509991"/>
            <a:ext cx="5458838" cy="466697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200" dirty="0">
                <a:latin typeface="Times New Roman"/>
                <a:ea typeface="+mn-lt"/>
                <a:cs typeface="+mn-lt"/>
              </a:rPr>
              <a:t>Ознакомить педагогов с условиями развития любознательности у детей дошкольного возраста. Привлечь внимание и заинтересовать педагогов к развитию познавательно- исследовательской деятельности у дошкольников.</a:t>
            </a:r>
          </a:p>
          <a:p>
            <a:r>
              <a:rPr lang="ru-RU" sz="2200" dirty="0">
                <a:latin typeface="Times New Roman"/>
                <a:ea typeface="+mn-lt"/>
                <a:cs typeface="+mn-lt"/>
              </a:rPr>
              <a:t>Углубить знания педагогов по вопросам экспериментирования с реальными и абстрактными объектами.</a:t>
            </a:r>
          </a:p>
          <a:p>
            <a:r>
              <a:rPr lang="ru-RU" sz="2200" dirty="0">
                <a:latin typeface="Times New Roman"/>
                <a:ea typeface="+mn-lt"/>
                <a:cs typeface="+mn-lt"/>
              </a:rPr>
              <a:t>С помощью мастер – класса передать свой опыт путем прямого и комментированного показа последовательности действий, методов, приемов и форм педагогической деятельности</a:t>
            </a:r>
            <a:endParaRPr lang="ru-RU" sz="2200" dirty="0">
              <a:latin typeface="Times New Roman"/>
            </a:endParaRPr>
          </a:p>
          <a:p>
            <a:endParaRPr lang="ru-RU" sz="2000">
              <a:cs typeface="Calibri"/>
            </a:endParaRPr>
          </a:p>
          <a:p>
            <a:endParaRPr lang="ru-RU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218575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48DE45AF-1F4A-92FA-5F0B-5AAA43BA4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729" y="1123527"/>
            <a:ext cx="5702536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69493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10">
            <a:extLst>
              <a:ext uri="{FF2B5EF4-FFF2-40B4-BE49-F238E27FC236}">
                <a16:creationId xmlns:a16="http://schemas.microsoft.com/office/drawing/2014/main" id="{EC2D6DD8-FAD6-401D-9DE6-71DD04C9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2" name="Color">
              <a:extLst>
                <a:ext uri="{FF2B5EF4-FFF2-40B4-BE49-F238E27FC236}">
                  <a16:creationId xmlns:a16="http://schemas.microsoft.com/office/drawing/2014/main" id="{1BAD33E9-3181-4B0F-B82D-384777D81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Color">
              <a:extLst>
                <a:ext uri="{FF2B5EF4-FFF2-40B4-BE49-F238E27FC236}">
                  <a16:creationId xmlns:a16="http://schemas.microsoft.com/office/drawing/2014/main" id="{CF64871D-491F-4731-8BF2-391FF2F067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2" name="Рисунок 2" descr="Изображение выглядит как текст, в помещении, человек, готовка&#10;&#10;Автоматически созданное описание">
            <a:extLst>
              <a:ext uri="{FF2B5EF4-FFF2-40B4-BE49-F238E27FC236}">
                <a16:creationId xmlns:a16="http://schemas.microsoft.com/office/drawing/2014/main" id="{0E731A7B-6DA0-BC91-4D3A-3B13A06F36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58" r="1" b="1"/>
          <a:stretch/>
        </p:blipFill>
        <p:spPr>
          <a:xfrm>
            <a:off x="643130" y="598259"/>
            <a:ext cx="10889442" cy="568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30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54E6D0-A14C-40BE-8E45-081517266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16C1EB-8D62-4BF0-92B5-02E6AE43B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737E5B8-8F31-4942-B159-B213C4D6D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F530DA-C7D1-4968-8F8A-8700C2BB2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552813"/>
            <a:ext cx="11099352" cy="5905972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Рисунок 2" descr="Изображение выглядит как трава, человек, на открытом воздухе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9CA75717-ADD5-CFE9-B9FB-EFA0CA7B93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67" r="2" b="673"/>
          <a:stretch/>
        </p:blipFill>
        <p:spPr>
          <a:xfrm>
            <a:off x="711805" y="728906"/>
            <a:ext cx="10770209" cy="556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930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 Fill">
            <a:extLst>
              <a:ext uri="{FF2B5EF4-FFF2-40B4-BE49-F238E27FC236}">
                <a16:creationId xmlns:a16="http://schemas.microsoft.com/office/drawing/2014/main" id="{913AE63C-D5B4-45D1-ACFC-648CFFCF9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9" name="Group 12">
            <a:extLst>
              <a:ext uri="{FF2B5EF4-FFF2-40B4-BE49-F238E27FC236}">
                <a16:creationId xmlns:a16="http://schemas.microsoft.com/office/drawing/2014/main" id="{3540E603-32DB-4DFF-A979-5D1B214A2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91A94770-7E2B-4D2C-9833-991802364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74E95EE7-6B52-4F5D-923D-633261E894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Рисунок 4" descr="Изображение выглядит как стол, человек, тарелк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0E124E72-D5A6-AA84-BBF1-27762D367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2158"/>
          <a:stretch/>
        </p:blipFill>
        <p:spPr>
          <a:xfrm>
            <a:off x="6803647" y="653615"/>
            <a:ext cx="4730214" cy="5540004"/>
          </a:xfrm>
          <a:prstGeom prst="rect">
            <a:avLst/>
          </a:prstGeom>
        </p:spPr>
      </p:pic>
      <p:grpSp>
        <p:nvGrpSpPr>
          <p:cNvPr id="30" name="Group 16">
            <a:extLst>
              <a:ext uri="{FF2B5EF4-FFF2-40B4-BE49-F238E27FC236}">
                <a16:creationId xmlns:a16="http://schemas.microsoft.com/office/drawing/2014/main" id="{2DF7534E-849B-4F88-8B24-A7FF645B1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D3507E7-B417-4964-B66C-E479F111B2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id="{73FD2637-D5EB-41C9-866A-817BA98F5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998B94D-1BAA-46DB-BA73-8E2C8B50C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8689749-37CB-432B-B906-316AE3448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2EC1CCD-474D-495E-8739-12131F0D2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75F2745-BEF3-4218-9136-108728082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21F8CEF-8C86-43BF-95AF-BE22342860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C4E1E3-4FCC-C026-FA65-D3EC0FA54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423" y="841249"/>
            <a:ext cx="6282065" cy="4082794"/>
          </a:xfrm>
        </p:spPr>
        <p:txBody>
          <a:bodyPr anchor="b">
            <a:normAutofit/>
          </a:bodyPr>
          <a:lstStyle/>
          <a:p>
            <a:r>
              <a:rPr lang="ru-RU" sz="4000" b="1" dirty="0">
                <a:solidFill>
                  <a:srgbClr val="FFC000"/>
                </a:solidFill>
                <a:latin typeface="Times New Roman"/>
                <a:ea typeface="+mj-lt"/>
                <a:cs typeface="+mj-lt"/>
              </a:rPr>
              <a:t>Тема моего мастер-класса  «Роль экспериментальной деятельности в познавательном развитии ребенка».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4A0118C-25CE-7E3C-99A3-34C64A921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383" y="3952172"/>
            <a:ext cx="5074368" cy="2229172"/>
          </a:xfrm>
        </p:spPr>
        <p:txBody>
          <a:bodyPr anchor="t">
            <a:normAutofit/>
          </a:bodyPr>
          <a:lstStyle/>
          <a:p>
            <a:endParaRPr 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184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AF4B15FA-2267-6983-4C59-8FE15BCEFF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77" r="909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7D3230-4827-1C53-C0DB-ED9EF0D60AA6}"/>
              </a:ext>
            </a:extLst>
          </p:cNvPr>
          <p:cNvSpPr txBox="1"/>
          <p:nvPr/>
        </p:nvSpPr>
        <p:spPr>
          <a:xfrm>
            <a:off x="404553" y="3091928"/>
            <a:ext cx="9078562" cy="23876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i="1">
                <a:latin typeface="+mj-lt"/>
                <a:ea typeface="+mj-ea"/>
                <a:cs typeface="+mj-cs"/>
              </a:rPr>
              <a:t>Почему?</a:t>
            </a:r>
            <a:endParaRPr lang="en-US" sz="460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i="1">
                <a:latin typeface="+mj-lt"/>
                <a:ea typeface="+mj-ea"/>
                <a:cs typeface="+mj-cs"/>
              </a:rPr>
              <a:t>Как?</a:t>
            </a:r>
            <a:endParaRPr lang="en-US" sz="460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i="1">
                <a:latin typeface="+mj-lt"/>
                <a:ea typeface="+mj-ea"/>
                <a:cs typeface="+mj-cs"/>
              </a:rPr>
              <a:t>Бывает - не бывает?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600" i="1">
              <a:latin typeface="+mj-lt"/>
              <a:ea typeface="+mj-ea"/>
              <a:cs typeface="+mj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20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7341EDF-0A14-EC78-2FC6-F0D3E68C7A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27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B5C951-966F-2581-A25C-49E17807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b="1">
                <a:solidFill>
                  <a:schemeClr val="tx1">
                    <a:lumMod val="85000"/>
                    <a:lumOff val="15000"/>
                  </a:schemeClr>
                </a:solidFill>
              </a:rPr>
              <a:t> «Самое лучшее открытие – то, которое ребенок делает сам!»</a:t>
            </a:r>
            <a:endParaRPr lang="en-US" sz="33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368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emoVTI">
  <a:themeElements>
    <a:clrScheme name="Custom 73">
      <a:dk1>
        <a:sysClr val="windowText" lastClr="000000"/>
      </a:dk1>
      <a:lt1>
        <a:sysClr val="window" lastClr="FFFFFF"/>
      </a:lt1>
      <a:dk2>
        <a:srgbClr val="192033"/>
      </a:dk2>
      <a:lt2>
        <a:srgbClr val="F3EAD9"/>
      </a:lt2>
      <a:accent1>
        <a:srgbClr val="ED625F"/>
      </a:accent1>
      <a:accent2>
        <a:srgbClr val="2F4FA7"/>
      </a:accent2>
      <a:accent3>
        <a:srgbClr val="76A899"/>
      </a:accent3>
      <a:accent4>
        <a:srgbClr val="D4669D"/>
      </a:accent4>
      <a:accent5>
        <a:srgbClr val="F2855A"/>
      </a:accent5>
      <a:accent6>
        <a:srgbClr val="C44732"/>
      </a:accent6>
      <a:hlink>
        <a:srgbClr val="3F7AAF"/>
      </a:hlink>
      <a:folHlink>
        <a:srgbClr val="9E4687"/>
      </a:folHlink>
    </a:clrScheme>
    <a:fontScheme name="Elephant Univers Condensed">
      <a:majorFont>
        <a:latin typeface="Elephant"/>
        <a:ea typeface=""/>
        <a:cs typeface=""/>
      </a:majorFont>
      <a:minorFont>
        <a:latin typeface="Univers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moVTI" id="{DF30D94D-D909-45F8-8565-C675708280D4}" vid="{636A8D8B-0354-48FA-9492-83E81C2616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Тема Office</vt:lpstr>
      <vt:lpstr>MemoVTI</vt:lpstr>
      <vt:lpstr>«Роль экспериментальной деятельности в познавательном развитии ребёнка»</vt:lpstr>
      <vt:lpstr>Цель:</vt:lpstr>
      <vt:lpstr>Задачи:</vt:lpstr>
      <vt:lpstr>Презентация PowerPoint</vt:lpstr>
      <vt:lpstr>Презентация PowerPoint</vt:lpstr>
      <vt:lpstr>Презентация PowerPoint</vt:lpstr>
      <vt:lpstr>Тема моего мастер-класса  «Роль экспериментальной деятельности в познавательном развитии ребенка».</vt:lpstr>
      <vt:lpstr>Презентация PowerPoint</vt:lpstr>
      <vt:lpstr> «Самое лучшее открытие – то, которое ребенок делает сам!»</vt:lpstr>
      <vt:lpstr>Презентация PowerPoint</vt:lpstr>
      <vt:lpstr>Презентация PowerPoint</vt:lpstr>
      <vt:lpstr>Опыт №1</vt:lpstr>
      <vt:lpstr>Презентация PowerPoint</vt:lpstr>
      <vt:lpstr>Опыт №2</vt:lpstr>
      <vt:lpstr>Презентация PowerPoint</vt:lpstr>
      <vt:lpstr>Опыт №3</vt:lpstr>
      <vt:lpstr>Сгибая бумагу, мы создаем излом и уменьшаем в этом месте ее толщину. А при соприкосновении с водой бутоны начинают раскрываться. Это потому, что вода  проникает в самые маленькие пустые пространства  бумаги и заполняет их. Бумага набухает, изломы на ней распрямляются от центра к лепесткам и цветы раскрываются. 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/>
  <cp:revision>188</cp:revision>
  <dcterms:created xsi:type="dcterms:W3CDTF">2023-03-16T17:10:02Z</dcterms:created>
  <dcterms:modified xsi:type="dcterms:W3CDTF">2023-03-16T18:36:24Z</dcterms:modified>
</cp:coreProperties>
</file>